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4630400" cy="8229600"/>
  <p:notesSz cx="8229600" cy="14630400"/>
  <p:embeddedFontLst>
    <p:embeddedFont>
      <p:font typeface="Raleway" pitchFamily="2" charset="-94"/>
      <p:regular r:id="rId13"/>
    </p:embeddedFont>
    <p:embeddedFont>
      <p:font typeface="Roboto" panose="02000000000000000000" pitchFamily="2" charset="0"/>
      <p:regular r:id="rId14"/>
      <p:bold r:id="rId15"/>
    </p:embeddedFont>
    <p:embeddedFont>
      <p:font typeface="Roboto Bold" panose="02000000000000000000" pitchFamily="2" charset="0"/>
      <p:bold r:id="rId16"/>
    </p:embeddedFont>
  </p:embeddedFontLst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96" d="100"/>
          <a:sy n="96" d="100"/>
        </p:scale>
        <p:origin x="378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870660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CECF3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CECF3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CECF3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CECF3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CECF3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CECF3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CECF3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CECF3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CECF3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CECF3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2585204"/>
            <a:ext cx="7556421" cy="97821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7700"/>
              </a:lnSpc>
              <a:buNone/>
            </a:pPr>
            <a:r>
              <a:rPr lang="en-US" sz="615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Mitotik Evre</a:t>
            </a:r>
            <a:endParaRPr lang="en-US" sz="6150" dirty="0"/>
          </a:p>
        </p:txBody>
      </p:sp>
      <p:sp>
        <p:nvSpPr>
          <p:cNvPr id="4" name="Text 1"/>
          <p:cNvSpPr/>
          <p:nvPr/>
        </p:nvSpPr>
        <p:spPr>
          <a:xfrm>
            <a:off x="6280190" y="3903583"/>
            <a:ext cx="7556421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Mitotik evre, interfazdan sonra başlar. İki ana basamaktan oluşur: mitoz (çekirdek bölünmesi) ve sitoplazma bölünmesi (sitokinez). Bu süreç hücre bölünmesinin temelini oluşturur.</a:t>
            </a:r>
            <a:endParaRPr lang="en-US" sz="1750" dirty="0"/>
          </a:p>
        </p:txBody>
      </p:sp>
      <p:sp>
        <p:nvSpPr>
          <p:cNvPr id="5" name="Shape 2"/>
          <p:cNvSpPr/>
          <p:nvPr/>
        </p:nvSpPr>
        <p:spPr>
          <a:xfrm>
            <a:off x="6280190" y="5264348"/>
            <a:ext cx="362903" cy="362903"/>
          </a:xfrm>
          <a:prstGeom prst="roundRect">
            <a:avLst>
              <a:gd name="adj" fmla="val 25194296"/>
            </a:avLst>
          </a:prstGeom>
          <a:noFill/>
          <a:ln w="7620">
            <a:solidFill>
              <a:srgbClr val="FFFFFF"/>
            </a:solidFill>
            <a:prstDash val="solid"/>
          </a:ln>
        </p:spPr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7810" y="5271968"/>
            <a:ext cx="347663" cy="347663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6756439" y="5247442"/>
            <a:ext cx="2626099" cy="3968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by </a:t>
            </a:r>
            <a:r>
              <a:rPr lang="tr-TR" sz="220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Biyoloji Hikayesi</a:t>
            </a:r>
            <a:endParaRPr lang="en-US" sz="2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3221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76870" y="531852"/>
            <a:ext cx="4835128" cy="60436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4750"/>
              </a:lnSpc>
              <a:buNone/>
            </a:pPr>
            <a:r>
              <a:rPr lang="en-US" sz="38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Mitoz Evreleri</a:t>
            </a:r>
            <a:endParaRPr lang="en-US" sz="3800" dirty="0"/>
          </a:p>
        </p:txBody>
      </p:sp>
      <p:sp>
        <p:nvSpPr>
          <p:cNvPr id="4" name="Shape 1"/>
          <p:cNvSpPr/>
          <p:nvPr/>
        </p:nvSpPr>
        <p:spPr>
          <a:xfrm>
            <a:off x="955477" y="1426250"/>
            <a:ext cx="22860" cy="6274118"/>
          </a:xfrm>
          <a:prstGeom prst="roundRect">
            <a:avLst>
              <a:gd name="adj" fmla="val 355340"/>
            </a:avLst>
          </a:prstGeom>
          <a:solidFill>
            <a:srgbClr val="C7C7D0"/>
          </a:solidFill>
          <a:ln/>
        </p:spPr>
      </p:sp>
      <p:sp>
        <p:nvSpPr>
          <p:cNvPr id="5" name="Shape 2"/>
          <p:cNvSpPr/>
          <p:nvPr/>
        </p:nvSpPr>
        <p:spPr>
          <a:xfrm>
            <a:off x="1161574" y="1849874"/>
            <a:ext cx="676870" cy="22860"/>
          </a:xfrm>
          <a:prstGeom prst="roundRect">
            <a:avLst>
              <a:gd name="adj" fmla="val 355340"/>
            </a:avLst>
          </a:prstGeom>
          <a:solidFill>
            <a:srgbClr val="C7C7D0"/>
          </a:solidFill>
          <a:ln/>
        </p:spPr>
      </p:sp>
      <p:sp>
        <p:nvSpPr>
          <p:cNvPr id="6" name="Shape 3"/>
          <p:cNvSpPr/>
          <p:nvPr/>
        </p:nvSpPr>
        <p:spPr>
          <a:xfrm>
            <a:off x="749379" y="1643777"/>
            <a:ext cx="435054" cy="435054"/>
          </a:xfrm>
          <a:prstGeom prst="roundRect">
            <a:avLst>
              <a:gd name="adj" fmla="val 18671"/>
            </a:avLst>
          </a:prstGeom>
          <a:solidFill>
            <a:srgbClr val="E1E1EA"/>
          </a:solidFill>
          <a:ln w="7620">
            <a:solidFill>
              <a:srgbClr val="C7C7D0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904756" y="1716167"/>
            <a:ext cx="124182" cy="2901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250"/>
              </a:lnSpc>
              <a:buNone/>
            </a:pPr>
            <a:r>
              <a:rPr lang="en-US" sz="22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1</a:t>
            </a:r>
            <a:endParaRPr lang="en-US" sz="2250" dirty="0"/>
          </a:p>
        </p:txBody>
      </p:sp>
      <p:sp>
        <p:nvSpPr>
          <p:cNvPr id="8" name="Text 5"/>
          <p:cNvSpPr/>
          <p:nvPr/>
        </p:nvSpPr>
        <p:spPr>
          <a:xfrm>
            <a:off x="2030611" y="1619607"/>
            <a:ext cx="2417564" cy="3021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9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Profaz</a:t>
            </a:r>
            <a:endParaRPr lang="en-US" sz="1900" dirty="0"/>
          </a:p>
        </p:txBody>
      </p:sp>
      <p:sp>
        <p:nvSpPr>
          <p:cNvPr id="9" name="Text 6"/>
          <p:cNvSpPr/>
          <p:nvPr/>
        </p:nvSpPr>
        <p:spPr>
          <a:xfrm>
            <a:off x="2030611" y="2037755"/>
            <a:ext cx="6436519" cy="618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5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Kromatin iplikler kromozomlara dönüşür. Çekirdek zarı parçalanır. İğ iplikleri oluşmaya başlar.</a:t>
            </a:r>
            <a:endParaRPr lang="en-US" sz="1500" dirty="0"/>
          </a:p>
        </p:txBody>
      </p:sp>
      <p:sp>
        <p:nvSpPr>
          <p:cNvPr id="10" name="Shape 7"/>
          <p:cNvSpPr/>
          <p:nvPr/>
        </p:nvSpPr>
        <p:spPr>
          <a:xfrm>
            <a:off x="1161574" y="3466743"/>
            <a:ext cx="676870" cy="22860"/>
          </a:xfrm>
          <a:prstGeom prst="roundRect">
            <a:avLst>
              <a:gd name="adj" fmla="val 355340"/>
            </a:avLst>
          </a:prstGeom>
          <a:solidFill>
            <a:srgbClr val="C7C7D0"/>
          </a:solidFill>
          <a:ln/>
        </p:spPr>
      </p:sp>
      <p:sp>
        <p:nvSpPr>
          <p:cNvPr id="11" name="Shape 8"/>
          <p:cNvSpPr/>
          <p:nvPr/>
        </p:nvSpPr>
        <p:spPr>
          <a:xfrm>
            <a:off x="749379" y="3260646"/>
            <a:ext cx="435054" cy="435054"/>
          </a:xfrm>
          <a:prstGeom prst="roundRect">
            <a:avLst>
              <a:gd name="adj" fmla="val 18671"/>
            </a:avLst>
          </a:prstGeom>
          <a:solidFill>
            <a:srgbClr val="E1E1EA"/>
          </a:solidFill>
          <a:ln w="7620">
            <a:solidFill>
              <a:srgbClr val="C7C7D0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891302" y="3333036"/>
            <a:ext cx="151209" cy="2901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250"/>
              </a:lnSpc>
              <a:buNone/>
            </a:pPr>
            <a:r>
              <a:rPr lang="en-US" sz="22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2</a:t>
            </a:r>
            <a:endParaRPr lang="en-US" sz="2250" dirty="0"/>
          </a:p>
        </p:txBody>
      </p:sp>
      <p:sp>
        <p:nvSpPr>
          <p:cNvPr id="13" name="Text 10"/>
          <p:cNvSpPr/>
          <p:nvPr/>
        </p:nvSpPr>
        <p:spPr>
          <a:xfrm>
            <a:off x="2030611" y="3236476"/>
            <a:ext cx="2417564" cy="3021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9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Metafaz</a:t>
            </a:r>
            <a:endParaRPr lang="en-US" sz="1900" dirty="0"/>
          </a:p>
        </p:txBody>
      </p:sp>
      <p:sp>
        <p:nvSpPr>
          <p:cNvPr id="14" name="Text 11"/>
          <p:cNvSpPr/>
          <p:nvPr/>
        </p:nvSpPr>
        <p:spPr>
          <a:xfrm>
            <a:off x="2030611" y="3654623"/>
            <a:ext cx="6436519" cy="618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5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Kromozomlar hücrenin ekvator düzleminde dizilir. Karyotip analizi bu evrede yapılabilir.</a:t>
            </a:r>
            <a:endParaRPr lang="en-US" sz="1500" dirty="0"/>
          </a:p>
        </p:txBody>
      </p:sp>
      <p:sp>
        <p:nvSpPr>
          <p:cNvPr id="15" name="Shape 12"/>
          <p:cNvSpPr/>
          <p:nvPr/>
        </p:nvSpPr>
        <p:spPr>
          <a:xfrm>
            <a:off x="1161574" y="5083612"/>
            <a:ext cx="676870" cy="22860"/>
          </a:xfrm>
          <a:prstGeom prst="roundRect">
            <a:avLst>
              <a:gd name="adj" fmla="val 355340"/>
            </a:avLst>
          </a:prstGeom>
          <a:solidFill>
            <a:srgbClr val="C7C7D0"/>
          </a:solidFill>
          <a:ln/>
        </p:spPr>
      </p:sp>
      <p:sp>
        <p:nvSpPr>
          <p:cNvPr id="16" name="Shape 13"/>
          <p:cNvSpPr/>
          <p:nvPr/>
        </p:nvSpPr>
        <p:spPr>
          <a:xfrm>
            <a:off x="749379" y="4877514"/>
            <a:ext cx="435054" cy="435054"/>
          </a:xfrm>
          <a:prstGeom prst="roundRect">
            <a:avLst>
              <a:gd name="adj" fmla="val 18671"/>
            </a:avLst>
          </a:prstGeom>
          <a:solidFill>
            <a:srgbClr val="E1E1EA"/>
          </a:solidFill>
          <a:ln w="7620">
            <a:solidFill>
              <a:srgbClr val="C7C7D0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889397" y="4949904"/>
            <a:ext cx="154900" cy="2901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250"/>
              </a:lnSpc>
              <a:buNone/>
            </a:pPr>
            <a:r>
              <a:rPr lang="en-US" sz="22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3</a:t>
            </a:r>
            <a:endParaRPr lang="en-US" sz="2250" dirty="0"/>
          </a:p>
        </p:txBody>
      </p:sp>
      <p:sp>
        <p:nvSpPr>
          <p:cNvPr id="18" name="Text 15"/>
          <p:cNvSpPr/>
          <p:nvPr/>
        </p:nvSpPr>
        <p:spPr>
          <a:xfrm>
            <a:off x="2030611" y="4853345"/>
            <a:ext cx="2417564" cy="3021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9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Anafaz</a:t>
            </a:r>
            <a:endParaRPr lang="en-US" sz="1900" dirty="0"/>
          </a:p>
        </p:txBody>
      </p:sp>
      <p:sp>
        <p:nvSpPr>
          <p:cNvPr id="19" name="Text 16"/>
          <p:cNvSpPr/>
          <p:nvPr/>
        </p:nvSpPr>
        <p:spPr>
          <a:xfrm>
            <a:off x="2030611" y="5271492"/>
            <a:ext cx="6436519" cy="618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5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Kardeş kromatitler ayrılır ve zıt kutuplara çekilir. Kromozom sayısı geçici olarak iki katına çıkar.</a:t>
            </a:r>
            <a:endParaRPr lang="en-US" sz="1500" dirty="0"/>
          </a:p>
        </p:txBody>
      </p:sp>
      <p:sp>
        <p:nvSpPr>
          <p:cNvPr id="20" name="Shape 17"/>
          <p:cNvSpPr/>
          <p:nvPr/>
        </p:nvSpPr>
        <p:spPr>
          <a:xfrm>
            <a:off x="1161574" y="6700480"/>
            <a:ext cx="676870" cy="22860"/>
          </a:xfrm>
          <a:prstGeom prst="roundRect">
            <a:avLst>
              <a:gd name="adj" fmla="val 355340"/>
            </a:avLst>
          </a:prstGeom>
          <a:solidFill>
            <a:srgbClr val="C7C7D0"/>
          </a:solidFill>
          <a:ln/>
        </p:spPr>
      </p:sp>
      <p:sp>
        <p:nvSpPr>
          <p:cNvPr id="21" name="Shape 18"/>
          <p:cNvSpPr/>
          <p:nvPr/>
        </p:nvSpPr>
        <p:spPr>
          <a:xfrm>
            <a:off x="749379" y="6494383"/>
            <a:ext cx="435054" cy="435054"/>
          </a:xfrm>
          <a:prstGeom prst="roundRect">
            <a:avLst>
              <a:gd name="adj" fmla="val 18671"/>
            </a:avLst>
          </a:prstGeom>
          <a:solidFill>
            <a:srgbClr val="E1E1EA"/>
          </a:solidFill>
          <a:ln w="7620">
            <a:solidFill>
              <a:srgbClr val="C7C7D0"/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887611" y="6566773"/>
            <a:ext cx="158472" cy="2901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250"/>
              </a:lnSpc>
              <a:buNone/>
            </a:pPr>
            <a:r>
              <a:rPr lang="en-US" sz="22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4</a:t>
            </a:r>
            <a:endParaRPr lang="en-US" sz="2250" dirty="0"/>
          </a:p>
        </p:txBody>
      </p:sp>
      <p:sp>
        <p:nvSpPr>
          <p:cNvPr id="23" name="Text 20"/>
          <p:cNvSpPr/>
          <p:nvPr/>
        </p:nvSpPr>
        <p:spPr>
          <a:xfrm>
            <a:off x="2030611" y="6470213"/>
            <a:ext cx="2417564" cy="3021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9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Telofaz</a:t>
            </a:r>
            <a:endParaRPr lang="en-US" sz="1900" dirty="0"/>
          </a:p>
        </p:txBody>
      </p:sp>
      <p:sp>
        <p:nvSpPr>
          <p:cNvPr id="24" name="Text 21"/>
          <p:cNvSpPr/>
          <p:nvPr/>
        </p:nvSpPr>
        <p:spPr>
          <a:xfrm>
            <a:off x="2030611" y="6888361"/>
            <a:ext cx="6436519" cy="618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5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Çekirdek zarı ve çekirdekçikler yeniden oluşur. Kromozomlar kromatin iplik haline gelir.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1642586"/>
            <a:ext cx="567059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550"/>
              </a:lnSpc>
              <a:buNone/>
            </a:pPr>
            <a:r>
              <a:rPr lang="en-US" sz="445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Profaz Detayları</a:t>
            </a:r>
            <a:endParaRPr lang="en-US" sz="4450" dirty="0"/>
          </a:p>
        </p:txBody>
      </p:sp>
      <p:sp>
        <p:nvSpPr>
          <p:cNvPr id="4" name="Shape 1"/>
          <p:cNvSpPr/>
          <p:nvPr/>
        </p:nvSpPr>
        <p:spPr>
          <a:xfrm>
            <a:off x="6280190" y="2946678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E1E1EA"/>
          </a:solidFill>
          <a:ln w="7620">
            <a:solidFill>
              <a:srgbClr val="C7C7D0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6462474" y="3031688"/>
            <a:ext cx="145613" cy="3402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50"/>
              </a:lnSpc>
              <a:buNone/>
            </a:pPr>
            <a:r>
              <a:rPr lang="en-US" sz="26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1</a:t>
            </a:r>
            <a:endParaRPr lang="en-US" sz="2650" dirty="0"/>
          </a:p>
        </p:txBody>
      </p:sp>
      <p:sp>
        <p:nvSpPr>
          <p:cNvPr id="6" name="Text 3"/>
          <p:cNvSpPr/>
          <p:nvPr/>
        </p:nvSpPr>
        <p:spPr>
          <a:xfrm>
            <a:off x="7017306" y="2946678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2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Kromozom Oluşumu</a:t>
            </a:r>
            <a:endParaRPr lang="en-US" sz="2200" dirty="0"/>
          </a:p>
        </p:txBody>
      </p:sp>
      <p:sp>
        <p:nvSpPr>
          <p:cNvPr id="7" name="Text 4"/>
          <p:cNvSpPr/>
          <p:nvPr/>
        </p:nvSpPr>
        <p:spPr>
          <a:xfrm>
            <a:off x="7017306" y="3437096"/>
            <a:ext cx="2927747" cy="1451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Kromatin iplikler kısalıp yoğunlaşarak kromozomları oluşturur. Her kromozomda iki kardeş kromatit bulunur.</a:t>
            </a:r>
            <a:endParaRPr lang="en-US" sz="1750" dirty="0"/>
          </a:p>
        </p:txBody>
      </p:sp>
      <p:sp>
        <p:nvSpPr>
          <p:cNvPr id="8" name="Shape 5"/>
          <p:cNvSpPr/>
          <p:nvPr/>
        </p:nvSpPr>
        <p:spPr>
          <a:xfrm>
            <a:off x="10171867" y="2946678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E1E1EA"/>
          </a:solidFill>
          <a:ln w="7620">
            <a:solidFill>
              <a:srgbClr val="C7C7D0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10338316" y="3031688"/>
            <a:ext cx="177284" cy="3402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50"/>
              </a:lnSpc>
              <a:buNone/>
            </a:pPr>
            <a:r>
              <a:rPr lang="en-US" sz="26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2</a:t>
            </a:r>
            <a:endParaRPr lang="en-US" sz="2650" dirty="0"/>
          </a:p>
        </p:txBody>
      </p:sp>
      <p:sp>
        <p:nvSpPr>
          <p:cNvPr id="10" name="Text 7"/>
          <p:cNvSpPr/>
          <p:nvPr/>
        </p:nvSpPr>
        <p:spPr>
          <a:xfrm>
            <a:off x="10908983" y="2946678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2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Hücresel Değişimler</a:t>
            </a:r>
            <a:endParaRPr lang="en-US" sz="2200" dirty="0"/>
          </a:p>
        </p:txBody>
      </p:sp>
      <p:sp>
        <p:nvSpPr>
          <p:cNvPr id="11" name="Text 8"/>
          <p:cNvSpPr/>
          <p:nvPr/>
        </p:nvSpPr>
        <p:spPr>
          <a:xfrm>
            <a:off x="10908983" y="3437096"/>
            <a:ext cx="2927747" cy="1451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Çekirdekçik kaybolur, çekirdek zarı parçalanır. Organeller geçici olarak ortadan kalkar.</a:t>
            </a:r>
            <a:endParaRPr lang="en-US" sz="1750" dirty="0"/>
          </a:p>
        </p:txBody>
      </p:sp>
      <p:sp>
        <p:nvSpPr>
          <p:cNvPr id="12" name="Shape 9"/>
          <p:cNvSpPr/>
          <p:nvPr/>
        </p:nvSpPr>
        <p:spPr>
          <a:xfrm>
            <a:off x="6280190" y="5370671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E1E1EA"/>
          </a:solidFill>
          <a:ln w="7620">
            <a:solidFill>
              <a:srgbClr val="C7C7D0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6444496" y="5455682"/>
            <a:ext cx="181689" cy="3402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50"/>
              </a:lnSpc>
              <a:buNone/>
            </a:pPr>
            <a:r>
              <a:rPr lang="en-US" sz="26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3</a:t>
            </a:r>
            <a:endParaRPr lang="en-US" sz="2650" dirty="0"/>
          </a:p>
        </p:txBody>
      </p:sp>
      <p:sp>
        <p:nvSpPr>
          <p:cNvPr id="14" name="Text 11"/>
          <p:cNvSpPr/>
          <p:nvPr/>
        </p:nvSpPr>
        <p:spPr>
          <a:xfrm>
            <a:off x="7017306" y="5370671"/>
            <a:ext cx="2911078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2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İğ İpliklerinin Oluşumu</a:t>
            </a:r>
            <a:endParaRPr lang="en-US" sz="2200" dirty="0"/>
          </a:p>
        </p:txBody>
      </p:sp>
      <p:sp>
        <p:nvSpPr>
          <p:cNvPr id="15" name="Text 12"/>
          <p:cNvSpPr/>
          <p:nvPr/>
        </p:nvSpPr>
        <p:spPr>
          <a:xfrm>
            <a:off x="7017306" y="5861090"/>
            <a:ext cx="6819305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Sentrozomların yapısındaki mikrotübüllerden iğ iplikleri oluşur. Sentrozomlar zıt kutuplara hareket eder.</a:t>
            </a:r>
            <a:endParaRPr lang="en-US" sz="1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2672001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8070" y="3260884"/>
            <a:ext cx="5344001" cy="6679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250"/>
              </a:lnSpc>
              <a:buNone/>
            </a:pPr>
            <a:r>
              <a:rPr lang="en-US" sz="42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Metafaz Özellikleri</a:t>
            </a:r>
            <a:endParaRPr lang="en-US" sz="4200" dirty="0"/>
          </a:p>
        </p:txBody>
      </p:sp>
      <p:sp>
        <p:nvSpPr>
          <p:cNvPr id="4" name="Shape 1"/>
          <p:cNvSpPr/>
          <p:nvPr/>
        </p:nvSpPr>
        <p:spPr>
          <a:xfrm>
            <a:off x="748070" y="4249460"/>
            <a:ext cx="6460331" cy="1588770"/>
          </a:xfrm>
          <a:prstGeom prst="roundRect">
            <a:avLst>
              <a:gd name="adj" fmla="val 5651"/>
            </a:avLst>
          </a:prstGeom>
          <a:solidFill>
            <a:srgbClr val="E1E1EA"/>
          </a:solidFill>
          <a:ln w="7620">
            <a:solidFill>
              <a:srgbClr val="C7C7D0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969407" y="4470797"/>
            <a:ext cx="2672001" cy="3339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600"/>
              </a:lnSpc>
              <a:buNone/>
            </a:pPr>
            <a:r>
              <a:rPr lang="en-US" sz="21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Kromozom Dizilimi</a:t>
            </a:r>
            <a:endParaRPr lang="en-US" sz="2100" dirty="0"/>
          </a:p>
        </p:txBody>
      </p:sp>
      <p:sp>
        <p:nvSpPr>
          <p:cNvPr id="6" name="Text 3"/>
          <p:cNvSpPr/>
          <p:nvPr/>
        </p:nvSpPr>
        <p:spPr>
          <a:xfrm>
            <a:off x="969407" y="4932998"/>
            <a:ext cx="6017657" cy="6838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650"/>
              </a:lnSpc>
              <a:buNone/>
            </a:pPr>
            <a:r>
              <a:rPr lang="en-US" sz="16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Kromozomlar hücrenin ekvator düzleminde tek sıra halinde dizilir.</a:t>
            </a:r>
            <a:endParaRPr lang="en-US" sz="1650" dirty="0"/>
          </a:p>
        </p:txBody>
      </p:sp>
      <p:sp>
        <p:nvSpPr>
          <p:cNvPr id="7" name="Shape 4"/>
          <p:cNvSpPr/>
          <p:nvPr/>
        </p:nvSpPr>
        <p:spPr>
          <a:xfrm>
            <a:off x="7422118" y="4249460"/>
            <a:ext cx="6460331" cy="1588770"/>
          </a:xfrm>
          <a:prstGeom prst="roundRect">
            <a:avLst>
              <a:gd name="adj" fmla="val 5651"/>
            </a:avLst>
          </a:prstGeom>
          <a:solidFill>
            <a:srgbClr val="E1E1EA"/>
          </a:solidFill>
          <a:ln w="7620">
            <a:solidFill>
              <a:srgbClr val="C7C7D0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7643455" y="4470797"/>
            <a:ext cx="2672001" cy="3339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600"/>
              </a:lnSpc>
              <a:buNone/>
            </a:pPr>
            <a:r>
              <a:rPr lang="en-US" sz="21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Görünürlük</a:t>
            </a:r>
            <a:endParaRPr lang="en-US" sz="2100" dirty="0"/>
          </a:p>
        </p:txBody>
      </p:sp>
      <p:sp>
        <p:nvSpPr>
          <p:cNvPr id="9" name="Text 6"/>
          <p:cNvSpPr/>
          <p:nvPr/>
        </p:nvSpPr>
        <p:spPr>
          <a:xfrm>
            <a:off x="7643455" y="4932998"/>
            <a:ext cx="6017657" cy="6838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650"/>
              </a:lnSpc>
              <a:buNone/>
            </a:pPr>
            <a:r>
              <a:rPr lang="en-US" sz="16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Kromozomlar mikroskopta en belirgin şekilde bu evrede görülür.</a:t>
            </a:r>
            <a:endParaRPr lang="en-US" sz="1650" dirty="0"/>
          </a:p>
        </p:txBody>
      </p:sp>
      <p:sp>
        <p:nvSpPr>
          <p:cNvPr id="10" name="Shape 7"/>
          <p:cNvSpPr/>
          <p:nvPr/>
        </p:nvSpPr>
        <p:spPr>
          <a:xfrm>
            <a:off x="748070" y="6051947"/>
            <a:ext cx="6460331" cy="1588770"/>
          </a:xfrm>
          <a:prstGeom prst="roundRect">
            <a:avLst>
              <a:gd name="adj" fmla="val 5651"/>
            </a:avLst>
          </a:prstGeom>
          <a:solidFill>
            <a:srgbClr val="E1E1EA"/>
          </a:solidFill>
          <a:ln w="7620">
            <a:solidFill>
              <a:srgbClr val="C7C7D0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969407" y="6273284"/>
            <a:ext cx="2672001" cy="3339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600"/>
              </a:lnSpc>
              <a:buNone/>
            </a:pPr>
            <a:r>
              <a:rPr lang="en-US" sz="21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Karyotip Analizi</a:t>
            </a:r>
            <a:endParaRPr lang="en-US" sz="2100" dirty="0"/>
          </a:p>
        </p:txBody>
      </p:sp>
      <p:sp>
        <p:nvSpPr>
          <p:cNvPr id="12" name="Text 9"/>
          <p:cNvSpPr/>
          <p:nvPr/>
        </p:nvSpPr>
        <p:spPr>
          <a:xfrm>
            <a:off x="969407" y="6735485"/>
            <a:ext cx="6017657" cy="6838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650"/>
              </a:lnSpc>
              <a:buNone/>
            </a:pPr>
            <a:r>
              <a:rPr lang="en-US" sz="16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Bu evrede kromozomların fotoğrafı çekilerek karyotip analizi yapılabilir.</a:t>
            </a:r>
            <a:endParaRPr lang="en-US" sz="1650" dirty="0"/>
          </a:p>
        </p:txBody>
      </p:sp>
      <p:sp>
        <p:nvSpPr>
          <p:cNvPr id="13" name="Shape 10"/>
          <p:cNvSpPr/>
          <p:nvPr/>
        </p:nvSpPr>
        <p:spPr>
          <a:xfrm>
            <a:off x="7422118" y="6051947"/>
            <a:ext cx="6460331" cy="1588770"/>
          </a:xfrm>
          <a:prstGeom prst="roundRect">
            <a:avLst>
              <a:gd name="adj" fmla="val 5651"/>
            </a:avLst>
          </a:prstGeom>
          <a:solidFill>
            <a:srgbClr val="E1E1EA"/>
          </a:solidFill>
          <a:ln w="7620">
            <a:solidFill>
              <a:srgbClr val="C7C7D0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7643455" y="6273284"/>
            <a:ext cx="2672001" cy="3339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600"/>
              </a:lnSpc>
              <a:buNone/>
            </a:pPr>
            <a:r>
              <a:rPr lang="en-US" sz="21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Anormallik Tespiti</a:t>
            </a:r>
            <a:endParaRPr lang="en-US" sz="2100" dirty="0"/>
          </a:p>
        </p:txBody>
      </p:sp>
      <p:sp>
        <p:nvSpPr>
          <p:cNvPr id="15" name="Text 12"/>
          <p:cNvSpPr/>
          <p:nvPr/>
        </p:nvSpPr>
        <p:spPr>
          <a:xfrm>
            <a:off x="7643455" y="6735485"/>
            <a:ext cx="6017657" cy="6838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650"/>
              </a:lnSpc>
              <a:buNone/>
            </a:pPr>
            <a:r>
              <a:rPr lang="en-US" sz="16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Kromozomların yapısında veya sayısında görülebilecek anormallikler bu evrede belirlenebilir.</a:t>
            </a:r>
            <a:endParaRPr lang="en-US" sz="16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2731532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64858" y="3504486"/>
            <a:ext cx="5463183" cy="6829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350"/>
              </a:lnSpc>
              <a:buNone/>
            </a:pPr>
            <a:r>
              <a:rPr lang="en-US" sz="43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Anafaz Süreci</a:t>
            </a:r>
            <a:endParaRPr lang="en-US" sz="4300" dirty="0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4858" y="4515207"/>
            <a:ext cx="3275171" cy="874038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983337" y="5717024"/>
            <a:ext cx="2837140" cy="3413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21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İğ İpliklerinin Kısalması</a:t>
            </a:r>
            <a:endParaRPr lang="en-US" sz="2150" dirty="0"/>
          </a:p>
        </p:txBody>
      </p:sp>
      <p:sp>
        <p:nvSpPr>
          <p:cNvPr id="6" name="Text 2"/>
          <p:cNvSpPr/>
          <p:nvPr/>
        </p:nvSpPr>
        <p:spPr>
          <a:xfrm>
            <a:off x="983337" y="6189464"/>
            <a:ext cx="2838212" cy="699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İğ iplikleri kısalır ve sentromerler bölünür.</a:t>
            </a:r>
            <a:endParaRPr lang="en-US" sz="170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40029" y="4515207"/>
            <a:ext cx="3275171" cy="874038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4258508" y="5717024"/>
            <a:ext cx="2824401" cy="3413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21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Kromatitlerin Ayrılması</a:t>
            </a:r>
            <a:endParaRPr lang="en-US" sz="2150" dirty="0"/>
          </a:p>
        </p:txBody>
      </p:sp>
      <p:sp>
        <p:nvSpPr>
          <p:cNvPr id="9" name="Text 4"/>
          <p:cNvSpPr/>
          <p:nvPr/>
        </p:nvSpPr>
        <p:spPr>
          <a:xfrm>
            <a:off x="4258508" y="6189464"/>
            <a:ext cx="2838212" cy="10487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Kardeş kromatitler birbirinden ayrılır ve zıt kutuplara hareket eder.</a:t>
            </a:r>
            <a:endParaRPr lang="en-US" sz="1700" dirty="0"/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15200" y="4515207"/>
            <a:ext cx="3275171" cy="874038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7533680" y="5717024"/>
            <a:ext cx="2838212" cy="6827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21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Kromozom Sayısının Artışı</a:t>
            </a:r>
            <a:endParaRPr lang="en-US" sz="2150" dirty="0"/>
          </a:p>
        </p:txBody>
      </p:sp>
      <p:sp>
        <p:nvSpPr>
          <p:cNvPr id="12" name="Text 6"/>
          <p:cNvSpPr/>
          <p:nvPr/>
        </p:nvSpPr>
        <p:spPr>
          <a:xfrm>
            <a:off x="7533680" y="6530816"/>
            <a:ext cx="2838212" cy="699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Kromozom sayısı geçici olarak iki katına çıkar.</a:t>
            </a:r>
            <a:endParaRPr lang="en-US" sz="1700" dirty="0"/>
          </a:p>
        </p:txBody>
      </p:sp>
      <p:pic>
        <p:nvPicPr>
          <p:cNvPr id="13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590371" y="4515207"/>
            <a:ext cx="3275171" cy="874038"/>
          </a:xfrm>
          <a:prstGeom prst="rect">
            <a:avLst/>
          </a:prstGeom>
        </p:spPr>
      </p:pic>
      <p:sp>
        <p:nvSpPr>
          <p:cNvPr id="14" name="Text 7"/>
          <p:cNvSpPr/>
          <p:nvPr/>
        </p:nvSpPr>
        <p:spPr>
          <a:xfrm>
            <a:off x="10808851" y="5717024"/>
            <a:ext cx="2731532" cy="3413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21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Hücre Uzaması</a:t>
            </a:r>
            <a:endParaRPr lang="en-US" sz="2150" dirty="0"/>
          </a:p>
        </p:txBody>
      </p:sp>
      <p:sp>
        <p:nvSpPr>
          <p:cNvPr id="15" name="Text 8"/>
          <p:cNvSpPr/>
          <p:nvPr/>
        </p:nvSpPr>
        <p:spPr>
          <a:xfrm>
            <a:off x="10808851" y="6189464"/>
            <a:ext cx="2838212" cy="10487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Hücrenin boyu uzar ve her iki uçta eşit sayıda kromozom bulunur.</a:t>
            </a:r>
            <a:endParaRPr lang="en-US" sz="1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656517"/>
            <a:ext cx="567059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550"/>
              </a:lnSpc>
              <a:buNone/>
            </a:pPr>
            <a:r>
              <a:rPr lang="en-US" sz="445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Telofaz ve Sitokinez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793790" y="2932271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2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Telofaz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793790" y="3513415"/>
            <a:ext cx="6244709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Çekirdek zarı ve çekirdekçikler yeniden oluşur. Kromozomlar kromatin iplik haline gelir. İğ iplikleri kaybolur.</a:t>
            </a:r>
            <a:endParaRPr lang="en-US" sz="1750" dirty="0"/>
          </a:p>
        </p:txBody>
      </p:sp>
      <p:sp>
        <p:nvSpPr>
          <p:cNvPr id="5" name="Text 3"/>
          <p:cNvSpPr/>
          <p:nvPr/>
        </p:nvSpPr>
        <p:spPr>
          <a:xfrm>
            <a:off x="7599521" y="2932271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2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Sitokinez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7599521" y="3513415"/>
            <a:ext cx="6244709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Hayvan hücrelerinde boğumlanma ile, bitki hücrelerinde hücre plağı oluşumu ile gerçekleşir.</a:t>
            </a:r>
            <a:endParaRPr lang="en-US" sz="1750" dirty="0"/>
          </a:p>
        </p:txBody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790" y="4698444"/>
            <a:ext cx="2217420" cy="187452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1746171"/>
            <a:ext cx="7556421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5550"/>
              </a:lnSpc>
              <a:buNone/>
            </a:pPr>
            <a:r>
              <a:rPr lang="en-US" sz="445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Sitoplazma Bölünmesi Farklılıkları</a:t>
            </a:r>
            <a:endParaRPr lang="en-US" sz="4450" dirty="0"/>
          </a:p>
        </p:txBody>
      </p:sp>
      <p:sp>
        <p:nvSpPr>
          <p:cNvPr id="4" name="Shape 1"/>
          <p:cNvSpPr/>
          <p:nvPr/>
        </p:nvSpPr>
        <p:spPr>
          <a:xfrm>
            <a:off x="793790" y="3503890"/>
            <a:ext cx="7556421" cy="2979420"/>
          </a:xfrm>
          <a:prstGeom prst="roundRect">
            <a:avLst>
              <a:gd name="adj" fmla="val 3198"/>
            </a:avLst>
          </a:prstGeom>
          <a:noFill/>
          <a:ln w="7620">
            <a:solidFill>
              <a:srgbClr val="000000">
                <a:alpha val="8000"/>
              </a:srgbClr>
            </a:solidFill>
            <a:prstDash val="solid"/>
          </a:ln>
        </p:spPr>
      </p:sp>
      <p:sp>
        <p:nvSpPr>
          <p:cNvPr id="5" name="Shape 2"/>
          <p:cNvSpPr/>
          <p:nvPr/>
        </p:nvSpPr>
        <p:spPr>
          <a:xfrm>
            <a:off x="801410" y="3511510"/>
            <a:ext cx="7540347" cy="650319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6" name="Text 3"/>
          <p:cNvSpPr/>
          <p:nvPr/>
        </p:nvSpPr>
        <p:spPr>
          <a:xfrm>
            <a:off x="1029057" y="3655219"/>
            <a:ext cx="2055733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Özellik</a:t>
            </a:r>
            <a:endParaRPr lang="en-US" sz="1750" dirty="0"/>
          </a:p>
        </p:txBody>
      </p:sp>
      <p:sp>
        <p:nvSpPr>
          <p:cNvPr id="7" name="Text 4"/>
          <p:cNvSpPr/>
          <p:nvPr/>
        </p:nvSpPr>
        <p:spPr>
          <a:xfrm>
            <a:off x="3546038" y="3655219"/>
            <a:ext cx="2051923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Hayvan Hücreleri</a:t>
            </a:r>
            <a:endParaRPr lang="en-US" sz="1750" dirty="0"/>
          </a:p>
        </p:txBody>
      </p:sp>
      <p:sp>
        <p:nvSpPr>
          <p:cNvPr id="8" name="Text 5"/>
          <p:cNvSpPr/>
          <p:nvPr/>
        </p:nvSpPr>
        <p:spPr>
          <a:xfrm>
            <a:off x="6059210" y="3655219"/>
            <a:ext cx="2055733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Bitki Hücreleri</a:t>
            </a:r>
            <a:endParaRPr lang="en-US" sz="1750" dirty="0"/>
          </a:p>
        </p:txBody>
      </p:sp>
      <p:sp>
        <p:nvSpPr>
          <p:cNvPr id="9" name="Shape 6"/>
          <p:cNvSpPr/>
          <p:nvPr/>
        </p:nvSpPr>
        <p:spPr>
          <a:xfrm>
            <a:off x="801410" y="4161830"/>
            <a:ext cx="7540347" cy="1013222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10" name="Text 7"/>
          <p:cNvSpPr/>
          <p:nvPr/>
        </p:nvSpPr>
        <p:spPr>
          <a:xfrm>
            <a:off x="1029057" y="4305538"/>
            <a:ext cx="2055733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Bölünme Şekli</a:t>
            </a:r>
            <a:endParaRPr lang="en-US" sz="1750" dirty="0"/>
          </a:p>
        </p:txBody>
      </p:sp>
      <p:sp>
        <p:nvSpPr>
          <p:cNvPr id="11" name="Text 8"/>
          <p:cNvSpPr/>
          <p:nvPr/>
        </p:nvSpPr>
        <p:spPr>
          <a:xfrm>
            <a:off x="3546038" y="4305538"/>
            <a:ext cx="2051923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Boğumlanma</a:t>
            </a:r>
            <a:endParaRPr lang="en-US" sz="1750" dirty="0"/>
          </a:p>
        </p:txBody>
      </p:sp>
      <p:sp>
        <p:nvSpPr>
          <p:cNvPr id="12" name="Text 9"/>
          <p:cNvSpPr/>
          <p:nvPr/>
        </p:nvSpPr>
        <p:spPr>
          <a:xfrm>
            <a:off x="6059210" y="4305538"/>
            <a:ext cx="2055733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Hücre plağı oluşumu</a:t>
            </a:r>
            <a:endParaRPr lang="en-US" sz="1750" dirty="0"/>
          </a:p>
        </p:txBody>
      </p:sp>
      <p:sp>
        <p:nvSpPr>
          <p:cNvPr id="13" name="Shape 10"/>
          <p:cNvSpPr/>
          <p:nvPr/>
        </p:nvSpPr>
        <p:spPr>
          <a:xfrm>
            <a:off x="801410" y="5175052"/>
            <a:ext cx="7540347" cy="650319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14" name="Text 11"/>
          <p:cNvSpPr/>
          <p:nvPr/>
        </p:nvSpPr>
        <p:spPr>
          <a:xfrm>
            <a:off x="1029057" y="5318760"/>
            <a:ext cx="2055733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Başlangıç Evresi</a:t>
            </a:r>
            <a:endParaRPr lang="en-US" sz="1750" dirty="0"/>
          </a:p>
        </p:txBody>
      </p:sp>
      <p:sp>
        <p:nvSpPr>
          <p:cNvPr id="15" name="Text 12"/>
          <p:cNvSpPr/>
          <p:nvPr/>
        </p:nvSpPr>
        <p:spPr>
          <a:xfrm>
            <a:off x="3546038" y="5318760"/>
            <a:ext cx="2051923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Anafaz</a:t>
            </a:r>
            <a:endParaRPr lang="en-US" sz="1750" dirty="0"/>
          </a:p>
        </p:txBody>
      </p:sp>
      <p:sp>
        <p:nvSpPr>
          <p:cNvPr id="16" name="Text 13"/>
          <p:cNvSpPr/>
          <p:nvPr/>
        </p:nvSpPr>
        <p:spPr>
          <a:xfrm>
            <a:off x="6059210" y="5318760"/>
            <a:ext cx="2055733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Telofaz</a:t>
            </a:r>
            <a:endParaRPr lang="en-US" sz="1750" dirty="0"/>
          </a:p>
        </p:txBody>
      </p:sp>
      <p:sp>
        <p:nvSpPr>
          <p:cNvPr id="17" name="Shape 14"/>
          <p:cNvSpPr/>
          <p:nvPr/>
        </p:nvSpPr>
        <p:spPr>
          <a:xfrm>
            <a:off x="801410" y="5825371"/>
            <a:ext cx="7540347" cy="650319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18" name="Text 15"/>
          <p:cNvSpPr/>
          <p:nvPr/>
        </p:nvSpPr>
        <p:spPr>
          <a:xfrm>
            <a:off x="1029057" y="5969079"/>
            <a:ext cx="2055733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Gerçekleşme Yönü</a:t>
            </a:r>
            <a:endParaRPr lang="en-US" sz="1750" dirty="0"/>
          </a:p>
        </p:txBody>
      </p:sp>
      <p:sp>
        <p:nvSpPr>
          <p:cNvPr id="19" name="Text 16"/>
          <p:cNvSpPr/>
          <p:nvPr/>
        </p:nvSpPr>
        <p:spPr>
          <a:xfrm>
            <a:off x="3546038" y="5969079"/>
            <a:ext cx="2051923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Dıştan içe</a:t>
            </a:r>
            <a:endParaRPr lang="en-US" sz="1750" dirty="0"/>
          </a:p>
        </p:txBody>
      </p:sp>
      <p:sp>
        <p:nvSpPr>
          <p:cNvPr id="20" name="Text 17"/>
          <p:cNvSpPr/>
          <p:nvPr/>
        </p:nvSpPr>
        <p:spPr>
          <a:xfrm>
            <a:off x="6059210" y="5969079"/>
            <a:ext cx="2055733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İçten dışa</a:t>
            </a:r>
            <a:endParaRPr lang="en-US" sz="17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72800" y="0"/>
            <a:ext cx="3657600" cy="8233172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60095" y="597218"/>
            <a:ext cx="5429369" cy="6786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300"/>
              </a:lnSpc>
              <a:buNone/>
            </a:pPr>
            <a:r>
              <a:rPr lang="en-US" sz="425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Mitozun Önemi</a:t>
            </a:r>
            <a:endParaRPr lang="en-US" sz="4250" dirty="0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0095" y="1601629"/>
            <a:ext cx="542925" cy="542925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760095" y="2361724"/>
            <a:ext cx="2714625" cy="3393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21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Genetik Devamlılık</a:t>
            </a:r>
            <a:endParaRPr lang="en-US" sz="2100" dirty="0"/>
          </a:p>
        </p:txBody>
      </p:sp>
      <p:sp>
        <p:nvSpPr>
          <p:cNvPr id="6" name="Text 2"/>
          <p:cNvSpPr/>
          <p:nvPr/>
        </p:nvSpPr>
        <p:spPr>
          <a:xfrm>
            <a:off x="760095" y="2831306"/>
            <a:ext cx="9452610" cy="3474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7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Ana hücrenin genetik bilgisi yavru hücrelere aktarılır.</a:t>
            </a:r>
            <a:endParaRPr lang="en-US" sz="170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0095" y="3830241"/>
            <a:ext cx="542925" cy="542925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760095" y="4590336"/>
            <a:ext cx="2714625" cy="3393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21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Hücre Çoğalması</a:t>
            </a:r>
            <a:endParaRPr lang="en-US" sz="2100" dirty="0"/>
          </a:p>
        </p:txBody>
      </p:sp>
      <p:sp>
        <p:nvSpPr>
          <p:cNvPr id="9" name="Text 4"/>
          <p:cNvSpPr/>
          <p:nvPr/>
        </p:nvSpPr>
        <p:spPr>
          <a:xfrm>
            <a:off x="760095" y="5059918"/>
            <a:ext cx="9452610" cy="3474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7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Bir hücreden iki yavru hücre oluşur.</a:t>
            </a:r>
            <a:endParaRPr lang="en-US" sz="1700" dirty="0"/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0095" y="6058853"/>
            <a:ext cx="542925" cy="542925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760095" y="6818947"/>
            <a:ext cx="2714625" cy="3393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21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Genetik Stabilite</a:t>
            </a:r>
            <a:endParaRPr lang="en-US" sz="2100" dirty="0"/>
          </a:p>
        </p:txBody>
      </p:sp>
      <p:sp>
        <p:nvSpPr>
          <p:cNvPr id="12" name="Text 6"/>
          <p:cNvSpPr/>
          <p:nvPr/>
        </p:nvSpPr>
        <p:spPr>
          <a:xfrm>
            <a:off x="760095" y="7288530"/>
            <a:ext cx="9452610" cy="3474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7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Oluşan hücrelerin kromozom sayısı ve genetik yapısı aynı kalır.</a:t>
            </a:r>
            <a:endParaRPr lang="en-US" sz="1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1824038"/>
            <a:ext cx="567059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550"/>
              </a:lnSpc>
              <a:buNone/>
            </a:pPr>
            <a:r>
              <a:rPr lang="en-US" sz="445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Mitozun Özellikleri</a:t>
            </a:r>
            <a:endParaRPr lang="en-US" sz="4450" dirty="0"/>
          </a:p>
        </p:txBody>
      </p:sp>
      <p:sp>
        <p:nvSpPr>
          <p:cNvPr id="4" name="Shape 1"/>
          <p:cNvSpPr/>
          <p:nvPr/>
        </p:nvSpPr>
        <p:spPr>
          <a:xfrm>
            <a:off x="6280190" y="3128129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E1E1EA"/>
          </a:solidFill>
          <a:ln w="7620">
            <a:solidFill>
              <a:srgbClr val="C7C7D0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6462474" y="3213140"/>
            <a:ext cx="145613" cy="3402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50"/>
              </a:lnSpc>
              <a:buNone/>
            </a:pPr>
            <a:r>
              <a:rPr lang="en-US" sz="26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1</a:t>
            </a:r>
            <a:endParaRPr lang="en-US" sz="2650" dirty="0"/>
          </a:p>
        </p:txBody>
      </p:sp>
      <p:sp>
        <p:nvSpPr>
          <p:cNvPr id="6" name="Text 3"/>
          <p:cNvSpPr/>
          <p:nvPr/>
        </p:nvSpPr>
        <p:spPr>
          <a:xfrm>
            <a:off x="7017306" y="3128129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2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Hücre Tipleri</a:t>
            </a:r>
            <a:endParaRPr lang="en-US" sz="2200" dirty="0"/>
          </a:p>
        </p:txBody>
      </p:sp>
      <p:sp>
        <p:nvSpPr>
          <p:cNvPr id="7" name="Text 4"/>
          <p:cNvSpPr/>
          <p:nvPr/>
        </p:nvSpPr>
        <p:spPr>
          <a:xfrm>
            <a:off x="7017306" y="3618548"/>
            <a:ext cx="2927747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Haploid, diploid ve triploid hücreler mitoz geçirebilir.</a:t>
            </a:r>
            <a:endParaRPr lang="en-US" sz="1750" dirty="0"/>
          </a:p>
        </p:txBody>
      </p:sp>
      <p:sp>
        <p:nvSpPr>
          <p:cNvPr id="8" name="Shape 5"/>
          <p:cNvSpPr/>
          <p:nvPr/>
        </p:nvSpPr>
        <p:spPr>
          <a:xfrm>
            <a:off x="10171867" y="3128129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E1E1EA"/>
          </a:solidFill>
          <a:ln w="7620">
            <a:solidFill>
              <a:srgbClr val="C7C7D0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10338316" y="3213140"/>
            <a:ext cx="177284" cy="3402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50"/>
              </a:lnSpc>
              <a:buNone/>
            </a:pPr>
            <a:r>
              <a:rPr lang="en-US" sz="26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2</a:t>
            </a:r>
            <a:endParaRPr lang="en-US" sz="2650" dirty="0"/>
          </a:p>
        </p:txBody>
      </p:sp>
      <p:sp>
        <p:nvSpPr>
          <p:cNvPr id="10" name="Text 7"/>
          <p:cNvSpPr/>
          <p:nvPr/>
        </p:nvSpPr>
        <p:spPr>
          <a:xfrm>
            <a:off x="10908983" y="3128129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2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Hücre Sayısı</a:t>
            </a:r>
            <a:endParaRPr lang="en-US" sz="2200" dirty="0"/>
          </a:p>
        </p:txBody>
      </p:sp>
      <p:sp>
        <p:nvSpPr>
          <p:cNvPr id="11" name="Text 8"/>
          <p:cNvSpPr/>
          <p:nvPr/>
        </p:nvSpPr>
        <p:spPr>
          <a:xfrm>
            <a:off x="10908983" y="3618548"/>
            <a:ext cx="2927747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Oluşan hücre sayısı 2n ile hesaplanır.</a:t>
            </a:r>
            <a:endParaRPr lang="en-US" sz="1750" dirty="0"/>
          </a:p>
        </p:txBody>
      </p:sp>
      <p:sp>
        <p:nvSpPr>
          <p:cNvPr id="12" name="Shape 9"/>
          <p:cNvSpPr/>
          <p:nvPr/>
        </p:nvSpPr>
        <p:spPr>
          <a:xfrm>
            <a:off x="6280190" y="4826318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E1E1EA"/>
          </a:solidFill>
          <a:ln w="7620">
            <a:solidFill>
              <a:srgbClr val="C7C7D0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6444496" y="4911328"/>
            <a:ext cx="181689" cy="3402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50"/>
              </a:lnSpc>
              <a:buNone/>
            </a:pPr>
            <a:r>
              <a:rPr lang="en-US" sz="26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3</a:t>
            </a:r>
            <a:endParaRPr lang="en-US" sz="2650" dirty="0"/>
          </a:p>
        </p:txBody>
      </p:sp>
      <p:sp>
        <p:nvSpPr>
          <p:cNvPr id="14" name="Text 11"/>
          <p:cNvSpPr/>
          <p:nvPr/>
        </p:nvSpPr>
        <p:spPr>
          <a:xfrm>
            <a:off x="7017306" y="4826318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2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Genetik Yapı</a:t>
            </a:r>
            <a:endParaRPr lang="en-US" sz="2200" dirty="0"/>
          </a:p>
        </p:txBody>
      </p:sp>
      <p:sp>
        <p:nvSpPr>
          <p:cNvPr id="15" name="Text 12"/>
          <p:cNvSpPr/>
          <p:nvPr/>
        </p:nvSpPr>
        <p:spPr>
          <a:xfrm>
            <a:off x="7017306" y="5316736"/>
            <a:ext cx="2927747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Oluşan hücrelerin kromozom sayısı ve DNA miktarları aynıdır.</a:t>
            </a:r>
            <a:endParaRPr lang="en-US" sz="1750" dirty="0"/>
          </a:p>
        </p:txBody>
      </p:sp>
      <p:sp>
        <p:nvSpPr>
          <p:cNvPr id="16" name="Shape 13"/>
          <p:cNvSpPr/>
          <p:nvPr/>
        </p:nvSpPr>
        <p:spPr>
          <a:xfrm>
            <a:off x="10171867" y="4826318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E1E1EA"/>
          </a:solidFill>
          <a:ln w="7620">
            <a:solidFill>
              <a:srgbClr val="C7C7D0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10334149" y="4911328"/>
            <a:ext cx="185738" cy="3402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50"/>
              </a:lnSpc>
              <a:buNone/>
            </a:pPr>
            <a:r>
              <a:rPr lang="en-US" sz="26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4</a:t>
            </a:r>
            <a:endParaRPr lang="en-US" sz="2650" dirty="0"/>
          </a:p>
        </p:txBody>
      </p:sp>
      <p:sp>
        <p:nvSpPr>
          <p:cNvPr id="18" name="Text 15"/>
          <p:cNvSpPr/>
          <p:nvPr/>
        </p:nvSpPr>
        <p:spPr>
          <a:xfrm>
            <a:off x="10908983" y="4826318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2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Kalıtsal Çeşitlilik</a:t>
            </a:r>
            <a:endParaRPr lang="en-US" sz="2200" dirty="0"/>
          </a:p>
        </p:txBody>
      </p:sp>
      <p:sp>
        <p:nvSpPr>
          <p:cNvPr id="19" name="Text 16"/>
          <p:cNvSpPr/>
          <p:nvPr/>
        </p:nvSpPr>
        <p:spPr>
          <a:xfrm>
            <a:off x="10908983" y="5316736"/>
            <a:ext cx="2927747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Normal şartlarda kalıtsal çeşitlilik olmaz, mutasyon durumunda olabilir.</a:t>
            </a:r>
            <a:endParaRPr lang="en-US" sz="17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1791772"/>
            <a:ext cx="567059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550"/>
              </a:lnSpc>
              <a:buNone/>
            </a:pPr>
            <a:r>
              <a:rPr lang="en-US" sz="445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Mitozun Fonksiyonları</a:t>
            </a:r>
            <a:endParaRPr lang="en-US" sz="4450" dirty="0"/>
          </a:p>
        </p:txBody>
      </p:sp>
      <p:sp>
        <p:nvSpPr>
          <p:cNvPr id="4" name="Shape 1"/>
          <p:cNvSpPr/>
          <p:nvPr/>
        </p:nvSpPr>
        <p:spPr>
          <a:xfrm>
            <a:off x="6280190" y="2840712"/>
            <a:ext cx="3664863" cy="1685092"/>
          </a:xfrm>
          <a:prstGeom prst="roundRect">
            <a:avLst>
              <a:gd name="adj" fmla="val 5654"/>
            </a:avLst>
          </a:prstGeom>
          <a:solidFill>
            <a:srgbClr val="E1E1EA"/>
          </a:solidFill>
          <a:ln w="7620">
            <a:solidFill>
              <a:srgbClr val="C7C7D0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6514624" y="3075146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2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Tek Hücrelilerde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6514624" y="3565565"/>
            <a:ext cx="3195995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Çoğalmayı sağlar.</a:t>
            </a:r>
            <a:endParaRPr lang="en-US" sz="1750" dirty="0"/>
          </a:p>
        </p:txBody>
      </p:sp>
      <p:sp>
        <p:nvSpPr>
          <p:cNvPr id="7" name="Shape 4"/>
          <p:cNvSpPr/>
          <p:nvPr/>
        </p:nvSpPr>
        <p:spPr>
          <a:xfrm>
            <a:off x="10171867" y="2840712"/>
            <a:ext cx="3664863" cy="1685092"/>
          </a:xfrm>
          <a:prstGeom prst="roundRect">
            <a:avLst>
              <a:gd name="adj" fmla="val 5654"/>
            </a:avLst>
          </a:prstGeom>
          <a:solidFill>
            <a:srgbClr val="E1E1EA"/>
          </a:solidFill>
          <a:ln w="7620">
            <a:solidFill>
              <a:srgbClr val="C7C7D0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10406301" y="3075146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2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Çok Hücrelilerde</a:t>
            </a:r>
            <a:endParaRPr lang="en-US" sz="2200" dirty="0"/>
          </a:p>
        </p:txBody>
      </p:sp>
      <p:sp>
        <p:nvSpPr>
          <p:cNvPr id="9" name="Text 6"/>
          <p:cNvSpPr/>
          <p:nvPr/>
        </p:nvSpPr>
        <p:spPr>
          <a:xfrm>
            <a:off x="10406301" y="3565565"/>
            <a:ext cx="3195995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Büyüme, gelişme ve rejenerasyon sağlar.</a:t>
            </a:r>
            <a:endParaRPr lang="en-US" sz="1750" dirty="0"/>
          </a:p>
        </p:txBody>
      </p:sp>
      <p:sp>
        <p:nvSpPr>
          <p:cNvPr id="10" name="Shape 7"/>
          <p:cNvSpPr/>
          <p:nvPr/>
        </p:nvSpPr>
        <p:spPr>
          <a:xfrm>
            <a:off x="6280190" y="4752618"/>
            <a:ext cx="3664863" cy="1685092"/>
          </a:xfrm>
          <a:prstGeom prst="roundRect">
            <a:avLst>
              <a:gd name="adj" fmla="val 5654"/>
            </a:avLst>
          </a:prstGeom>
          <a:solidFill>
            <a:srgbClr val="E1E1EA"/>
          </a:solidFill>
          <a:ln w="7620">
            <a:solidFill>
              <a:srgbClr val="C7C7D0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6514624" y="4987052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2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Bitkilerde</a:t>
            </a:r>
            <a:endParaRPr lang="en-US" sz="2200" dirty="0"/>
          </a:p>
        </p:txBody>
      </p:sp>
      <p:sp>
        <p:nvSpPr>
          <p:cNvPr id="12" name="Text 9"/>
          <p:cNvSpPr/>
          <p:nvPr/>
        </p:nvSpPr>
        <p:spPr>
          <a:xfrm>
            <a:off x="6514624" y="5477470"/>
            <a:ext cx="3195995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Eşeysiz üreme (vejetatif yolla) gerçekleştirir.</a:t>
            </a:r>
            <a:endParaRPr lang="en-US" sz="1750" dirty="0"/>
          </a:p>
        </p:txBody>
      </p:sp>
      <p:sp>
        <p:nvSpPr>
          <p:cNvPr id="13" name="Shape 10"/>
          <p:cNvSpPr/>
          <p:nvPr/>
        </p:nvSpPr>
        <p:spPr>
          <a:xfrm>
            <a:off x="10171867" y="4752618"/>
            <a:ext cx="3664863" cy="1685092"/>
          </a:xfrm>
          <a:prstGeom prst="roundRect">
            <a:avLst>
              <a:gd name="adj" fmla="val 5654"/>
            </a:avLst>
          </a:prstGeom>
          <a:solidFill>
            <a:srgbClr val="E1E1EA"/>
          </a:solidFill>
          <a:ln w="7620">
            <a:solidFill>
              <a:srgbClr val="C7C7D0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10406301" y="4987052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2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Özel Durumlar</a:t>
            </a:r>
            <a:endParaRPr lang="en-US" sz="2200" dirty="0"/>
          </a:p>
        </p:txBody>
      </p:sp>
      <p:sp>
        <p:nvSpPr>
          <p:cNvPr id="15" name="Text 12"/>
          <p:cNvSpPr/>
          <p:nvPr/>
        </p:nvSpPr>
        <p:spPr>
          <a:xfrm>
            <a:off x="10406301" y="5477470"/>
            <a:ext cx="3195995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Erkek arıda sperm oluşumu gibi özel işlevler görür.</a:t>
            </a:r>
            <a:endParaRPr lang="en-US" sz="1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434</Words>
  <Application>Microsoft Office PowerPoint</Application>
  <PresentationFormat>Özel</PresentationFormat>
  <Paragraphs>101</Paragraphs>
  <Slides>10</Slides>
  <Notes>10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4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10</vt:i4>
      </vt:variant>
    </vt:vector>
  </HeadingPairs>
  <TitlesOfParts>
    <vt:vector size="15" baseType="lpstr">
      <vt:lpstr>Raleway</vt:lpstr>
      <vt:lpstr>Roboto Bold</vt:lpstr>
      <vt:lpstr>Arial</vt:lpstr>
      <vt:lpstr>Roboto</vt:lpstr>
      <vt:lpstr>Office Theme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Hamza EROL</cp:lastModifiedBy>
  <cp:revision>2</cp:revision>
  <dcterms:created xsi:type="dcterms:W3CDTF">2024-11-07T09:05:27Z</dcterms:created>
  <dcterms:modified xsi:type="dcterms:W3CDTF">2024-11-07T09:10:16Z</dcterms:modified>
</cp:coreProperties>
</file>